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4"/>
  </p:notesMasterIdLst>
  <p:handoutMasterIdLst>
    <p:handoutMasterId r:id="rId15"/>
  </p:handoutMasterIdLst>
  <p:sldIdLst>
    <p:sldId id="256" r:id="rId2"/>
    <p:sldId id="257" r:id="rId3"/>
    <p:sldId id="258" r:id="rId4"/>
    <p:sldId id="270" r:id="rId5"/>
    <p:sldId id="280" r:id="rId6"/>
    <p:sldId id="282" r:id="rId7"/>
    <p:sldId id="263" r:id="rId8"/>
    <p:sldId id="262" r:id="rId9"/>
    <p:sldId id="260" r:id="rId10"/>
    <p:sldId id="264" r:id="rId11"/>
    <p:sldId id="265" r:id="rId12"/>
    <p:sldId id="267" r:id="rId1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27E387"/>
    <a:srgbClr val="FFB371"/>
    <a:srgbClr val="AC4DC7"/>
    <a:srgbClr val="80E4FF"/>
    <a:srgbClr val="ADAEAE"/>
    <a:srgbClr val="015F94"/>
    <a:srgbClr val="AD4EC7"/>
    <a:srgbClr val="009BD8"/>
    <a:srgbClr val="008FC6"/>
    <a:srgbClr val="5559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2"/>
    <p:restoredTop sz="90529"/>
  </p:normalViewPr>
  <p:slideViewPr>
    <p:cSldViewPr snapToGrid="0" snapToObjects="1">
      <p:cViewPr>
        <p:scale>
          <a:sx n="145" d="100"/>
          <a:sy n="145" d="100"/>
        </p:scale>
        <p:origin x="-4360" y="160"/>
      </p:cViewPr>
      <p:guideLst>
        <p:guide orient="horz" pos="2160"/>
        <p:guide pos="2880"/>
      </p:guideLst>
    </p:cSldViewPr>
  </p:slid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クラスタとメタデータを結び付け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他のデータセットへの適用</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57"/>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19706" y="24363"/>
        <a:ext cx="3955291" cy="633395"/>
      </dsp:txXfrm>
    </dsp:sp>
    <dsp:sp modelId="{44B4833D-7840-B94E-ADE4-9EEB3A450D3A}">
      <dsp:nvSpPr>
        <dsp:cNvPr id="0" name=""/>
        <dsp:cNvSpPr/>
      </dsp:nvSpPr>
      <dsp:spPr>
        <a:xfrm rot="5400000">
          <a:off x="1871971" y="694182"/>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719258"/>
        <a:ext cx="180548" cy="175532"/>
      </dsp:txXfrm>
    </dsp:sp>
    <dsp:sp modelId="{84825DFD-ADAA-714B-A9F7-6A59F7B43CA7}">
      <dsp:nvSpPr>
        <dsp:cNvPr id="0" name=""/>
        <dsp:cNvSpPr/>
      </dsp:nvSpPr>
      <dsp:spPr>
        <a:xfrm>
          <a:off x="0" y="1011813"/>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06" y="1031519"/>
        <a:ext cx="3955291" cy="633395"/>
      </dsp:txXfrm>
    </dsp:sp>
    <dsp:sp modelId="{D9FB9453-3A35-7A42-9209-CC041E5E649A}">
      <dsp:nvSpPr>
        <dsp:cNvPr id="0" name=""/>
        <dsp:cNvSpPr/>
      </dsp:nvSpPr>
      <dsp:spPr>
        <a:xfrm rot="5400000">
          <a:off x="1871971" y="1701338"/>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1726414"/>
        <a:ext cx="180548" cy="175532"/>
      </dsp:txXfrm>
    </dsp:sp>
    <dsp:sp modelId="{782E82F2-82A3-0B4D-A167-B5A9E2DEC32D}">
      <dsp:nvSpPr>
        <dsp:cNvPr id="0" name=""/>
        <dsp:cNvSpPr/>
      </dsp:nvSpPr>
      <dsp:spPr>
        <a:xfrm>
          <a:off x="0" y="2018968"/>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06" y="2038674"/>
        <a:ext cx="3955291" cy="633395"/>
      </dsp:txXfrm>
    </dsp:sp>
    <dsp:sp modelId="{EF8C3ED8-5A7B-E24E-AFC6-8D76F1E36E18}">
      <dsp:nvSpPr>
        <dsp:cNvPr id="0" name=""/>
        <dsp:cNvSpPr/>
      </dsp:nvSpPr>
      <dsp:spPr>
        <a:xfrm rot="5400000">
          <a:off x="1871971" y="2708493"/>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2733569"/>
        <a:ext cx="180548" cy="175532"/>
      </dsp:txXfrm>
    </dsp:sp>
    <dsp:sp modelId="{34F8AF40-D70D-D545-AE25-39B8DAF607A1}">
      <dsp:nvSpPr>
        <dsp:cNvPr id="0" name=""/>
        <dsp:cNvSpPr/>
      </dsp:nvSpPr>
      <dsp:spPr>
        <a:xfrm>
          <a:off x="0" y="3026124"/>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クラスタとメタデータを結び付け</a:t>
          </a:r>
        </a:p>
      </dsp:txBody>
      <dsp:txXfrm>
        <a:off x="19706" y="3045830"/>
        <a:ext cx="3955291" cy="633395"/>
      </dsp:txXfrm>
    </dsp:sp>
    <dsp:sp modelId="{1CD39E9E-D837-4646-A823-5BDFC4BA64C5}">
      <dsp:nvSpPr>
        <dsp:cNvPr id="0" name=""/>
        <dsp:cNvSpPr/>
      </dsp:nvSpPr>
      <dsp:spPr>
        <a:xfrm rot="5400000">
          <a:off x="1878088" y="3707492"/>
          <a:ext cx="238526"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3738685"/>
        <a:ext cx="180548" cy="166968"/>
      </dsp:txXfrm>
    </dsp:sp>
    <dsp:sp modelId="{751E0659-B326-1D4D-B787-02DF6F4D4830}">
      <dsp:nvSpPr>
        <dsp:cNvPr id="0" name=""/>
        <dsp:cNvSpPr/>
      </dsp:nvSpPr>
      <dsp:spPr>
        <a:xfrm>
          <a:off x="0" y="4016966"/>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他のデータセットへの適用</a:t>
          </a:r>
        </a:p>
      </dsp:txBody>
      <dsp:txXfrm>
        <a:off x="19706" y="4036672"/>
        <a:ext cx="3955291" cy="63339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Reddit</a:t>
            </a:r>
            <a:r>
              <a:rPr kumimoji="1" lang="ja-JP" altLang="en-US"/>
              <a:t>で拡散されているミームがどの</a:t>
            </a:r>
            <a:r>
              <a:rPr kumimoji="1" lang="en-US" altLang="ja-JP" dirty="0"/>
              <a:t> SNS </a:t>
            </a:r>
            <a:r>
              <a:rPr kumimoji="1" lang="ja-JP" altLang="en-US"/>
              <a:t>で初めて観測されたかなどの調査はしていない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a:t>
            </a:r>
            <a:r>
              <a:rPr kumimoji="1" lang="ja-JP" altLang="en-US" sz="1200" b="0" i="0" kern="1200">
                <a:solidFill>
                  <a:schemeClr val="tx1"/>
                </a:solidFill>
                <a:effectLst/>
                <a:latin typeface="+mn-lt"/>
                <a:ea typeface="+mn-ea"/>
                <a:cs typeface="+mn-cs"/>
              </a:rPr>
              <a:t>です．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表についての特徴を一言</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ポインタで指す</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バックグラウンドレートは事象が生じる確率</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D69B1116-2B17-8743-BE47-62345394F45C}"/>
              </a:ext>
            </a:extLst>
          </p:cNvPr>
          <p:cNvPicPr>
            <a:picLocks noChangeAspect="1"/>
          </p:cNvPicPr>
          <p:nvPr/>
        </p:nvPicPr>
        <p:blipFill>
          <a:blip r:embed="rId3"/>
          <a:stretch>
            <a:fillRect/>
          </a:stretch>
        </p:blipFill>
        <p:spPr>
          <a:xfrm>
            <a:off x="352426" y="2427068"/>
            <a:ext cx="8384384" cy="3992564"/>
          </a:xfrm>
          <a:prstGeom prst="rect">
            <a:avLst/>
          </a:prstGeom>
        </p:spPr>
      </p:pic>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a:t>
            </a:r>
            <a:r>
              <a:rPr lang="en-US" altLang="ja-JP" dirty="0"/>
              <a:t> 2-1</a:t>
            </a:r>
            <a:r>
              <a:rPr kumimoji="1" lang="ja-JP" altLang="en-US"/>
              <a:t>｜拡散された人種差別的ミームの割合</a:t>
            </a: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738282" y="2178424"/>
            <a:ext cx="635414" cy="55375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20271" y="1317812"/>
            <a:ext cx="4182035" cy="86061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br>
              <a:rPr lang="en-US" altLang="ja-JP" b="1" dirty="0"/>
            </a:b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1885980252"/>
              </p:ext>
            </p:extLst>
          </p:nvPr>
        </p:nvGraphicFramePr>
        <p:xfrm>
          <a:off x="1026858" y="2816942"/>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50380" y="2899706"/>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1031966" y="2808514"/>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561530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794CFEC6-EE77-2B40-A431-C94C6DD8B364}"/>
              </a:ext>
            </a:extLst>
          </p:cNvPr>
          <p:cNvGrpSpPr/>
          <p:nvPr/>
        </p:nvGrpSpPr>
        <p:grpSpPr>
          <a:xfrm>
            <a:off x="912959" y="2401940"/>
            <a:ext cx="7273925" cy="4026569"/>
            <a:chOff x="379559" y="2401940"/>
            <a:chExt cx="7273925" cy="4071539"/>
          </a:xfrm>
        </p:grpSpPr>
        <p:pic>
          <p:nvPicPr>
            <p:cNvPr id="21" name="図 20">
              <a:extLst>
                <a:ext uri="{FF2B5EF4-FFF2-40B4-BE49-F238E27FC236}">
                  <a16:creationId xmlns:a16="http://schemas.microsoft.com/office/drawing/2014/main" id="{466A0F56-AEC3-9B4B-94F8-60EB8043A373}"/>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22" name="図 21">
              <a:extLst>
                <a:ext uri="{FF2B5EF4-FFF2-40B4-BE49-F238E27FC236}">
                  <a16:creationId xmlns:a16="http://schemas.microsoft.com/office/drawing/2014/main" id="{4387230C-36E8-F74A-903A-CEFF26F11027}"/>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a:xfrm>
            <a:off x="6457950" y="6477374"/>
            <a:ext cx="2057400" cy="365125"/>
          </a:xfrm>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a:t>
            </a:r>
            <a:r>
              <a:rPr lang="en-US" altLang="ja-JP" dirty="0"/>
              <a:t> 2-2</a:t>
            </a:r>
            <a:r>
              <a:rPr lang="ja-JP" altLang="en-US"/>
              <a:t>｜人種差別的ミームが拡散される確率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35356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07306" y="6085753"/>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9" name="正方形/長方形 18">
            <a:extLst>
              <a:ext uri="{FF2B5EF4-FFF2-40B4-BE49-F238E27FC236}">
                <a16:creationId xmlns:a16="http://schemas.microsoft.com/office/drawing/2014/main" id="{2B331EB2-4506-734A-A260-DE1A24237C86}"/>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969915561"/>
              </p:ext>
            </p:extLst>
          </p:nvPr>
        </p:nvGraphicFramePr>
        <p:xfrm>
          <a:off x="1587296" y="278699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273180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547601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78123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p:cNvCxnSpPr>
          <p:nvPr/>
        </p:nvCxnSpPr>
        <p:spPr>
          <a:xfrm>
            <a:off x="5580529" y="1949824"/>
            <a:ext cx="1358153" cy="76648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820270" y="1344706"/>
            <a:ext cx="4773705" cy="83371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a:t>
            </a:r>
            <a:br>
              <a:rPr lang="en-US" altLang="ja-JP" b="1" dirty="0"/>
            </a:br>
            <a:r>
              <a:rPr lang="ja-JP" altLang="en-US" b="1"/>
              <a:t>他の</a:t>
            </a:r>
            <a:r>
              <a:rPr lang="en-US" altLang="ja-JP" b="1" dirty="0"/>
              <a:t> SNS </a:t>
            </a:r>
            <a:r>
              <a:rPr lang="ja-JP" altLang="en-US" b="1"/>
              <a:t>に広がる可能性が高い</a:t>
            </a:r>
            <a:endParaRPr lang="ja-JP" altLang="en-US" b="1" dirty="0"/>
          </a:p>
        </p:txBody>
      </p:sp>
    </p:spTree>
    <p:extLst>
      <p:ext uri="{BB962C8B-B14F-4D97-AF65-F5344CB8AC3E}">
        <p14:creationId xmlns:p14="http://schemas.microsoft.com/office/powerpoint/2010/main" val="103041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8115232"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ミームの発生元と影響力を解釈できるツールの作成が必要</a:t>
            </a:r>
            <a:endParaRPr lang="en-US" altLang="ja-JP" sz="2400" b="1" u="sng" dirty="0">
              <a:solidFill>
                <a:schemeClr val="tx2"/>
              </a:solidFill>
              <a:ea typeface="メイリオ" charset="-128"/>
            </a:endParaRPr>
          </a:p>
        </p:txBody>
      </p:sp>
      <p:grpSp>
        <p:nvGrpSpPr>
          <p:cNvPr id="17" name="グループ化 16">
            <a:extLst>
              <a:ext uri="{FF2B5EF4-FFF2-40B4-BE49-F238E27FC236}">
                <a16:creationId xmlns:a16="http://schemas.microsoft.com/office/drawing/2014/main" id="{C1E289EF-4EC7-D946-B185-129B0DABD669}"/>
              </a:ext>
            </a:extLst>
          </p:cNvPr>
          <p:cNvGrpSpPr/>
          <p:nvPr/>
        </p:nvGrpSpPr>
        <p:grpSpPr>
          <a:xfrm>
            <a:off x="1100966" y="4736972"/>
            <a:ext cx="6475129" cy="1693599"/>
            <a:chOff x="1100966" y="4481838"/>
            <a:chExt cx="6475129" cy="1693599"/>
          </a:xfrm>
        </p:grpSpPr>
        <p:pic>
          <p:nvPicPr>
            <p:cNvPr id="18" name="図 17">
              <a:extLst>
                <a:ext uri="{FF2B5EF4-FFF2-40B4-BE49-F238E27FC236}">
                  <a16:creationId xmlns:a16="http://schemas.microsoft.com/office/drawing/2014/main" id="{E609EC12-AD51-3241-BD32-CA7E1A24D2EE}"/>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19" name="図 18">
              <a:extLst>
                <a:ext uri="{FF2B5EF4-FFF2-40B4-BE49-F238E27FC236}">
                  <a16:creationId xmlns:a16="http://schemas.microsoft.com/office/drawing/2014/main" id="{B1B0660C-6E54-0540-A5AC-7FEBBED37F4E}"/>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20" name="図 19">
              <a:extLst>
                <a:ext uri="{FF2B5EF4-FFF2-40B4-BE49-F238E27FC236}">
                  <a16:creationId xmlns:a16="http://schemas.microsoft.com/office/drawing/2014/main" id="{174F94C4-0DF0-0F47-B895-D9EB48946DEF}"/>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a:t>
            </a:r>
            <a:r>
              <a:rPr lang="en-US" altLang="ja-JP" baseline="30000" dirty="0"/>
              <a:t>[1]</a:t>
            </a:r>
            <a:r>
              <a:rPr lang="en-US" altLang="ja-JP" dirty="0"/>
              <a:t>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a:t>
            </a:r>
            <a:r>
              <a:rPr lang="en-US" altLang="ja-JP" baseline="30000" dirty="0"/>
              <a:t>[2] </a:t>
            </a:r>
          </a:p>
          <a:p>
            <a:r>
              <a:rPr lang="en-US" altLang="ja-JP" dirty="0"/>
              <a:t> 4chan,</a:t>
            </a:r>
            <a:r>
              <a:rPr lang="ja-JP" altLang="en-US"/>
              <a:t> </a:t>
            </a:r>
            <a:r>
              <a:rPr lang="en-US" altLang="ja-JP" dirty="0"/>
              <a:t>Reddit </a:t>
            </a:r>
            <a:r>
              <a:rPr lang="ja-JP" altLang="en-US"/>
              <a:t>で口汚い言葉を用いた投稿の検知</a:t>
            </a:r>
            <a:r>
              <a:rPr lang="en-US" altLang="ja-JP" dirty="0"/>
              <a:t> </a:t>
            </a:r>
            <a:r>
              <a:rPr lang="en-US" altLang="ja-JP" baseline="30000" dirty="0"/>
              <a:t>[3]</a:t>
            </a:r>
            <a:endParaRPr lang="ja-JP" altLang="en-US" baseline="3000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600164"/>
          </a:xfrm>
          <a:prstGeom prst="rect">
            <a:avLst/>
          </a:prstGeom>
        </p:spPr>
        <p:txBody>
          <a:bodyPr wrap="square">
            <a:spAutoFit/>
          </a:bodyPr>
          <a:lstStyle/>
          <a:p>
            <a:r>
              <a:rPr lang="en-US" altLang="ja-JP" sz="1100" dirty="0"/>
              <a:t>[1]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[2] </a:t>
            </a:r>
            <a:r>
              <a:rPr lang="en" altLang="ja-JP" sz="1100" dirty="0"/>
              <a:t>L. A. Adamic, T. M. Lento, E. Adar, and P. C. Ng. Information Evolution in Social Networks. In WSDM, 2016.</a:t>
            </a:r>
          </a:p>
          <a:p>
            <a:r>
              <a:rPr lang="en" altLang="ja-JP" sz="1100" dirty="0"/>
              <a:t>[3] E. Chandrasekharan, et al.,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7" y="3033132"/>
            <a:ext cx="7943384" cy="2932662"/>
            <a:chOff x="602167" y="3166946"/>
            <a:chExt cx="8318809" cy="3500560"/>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338904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1"/>
                  </a:solidFill>
                  <a:latin typeface="Helvetica Neue 本文" charset="0"/>
                </a:rPr>
                <a:t> </a:t>
              </a:r>
              <a:r>
                <a:rPr lang="ja-JP" altLang="en-US" b="1" u="sng">
                  <a:solidFill>
                    <a:schemeClr val="accent1"/>
                  </a:solidFill>
                  <a:latin typeface="Helvetica Neue 本文" charset="0"/>
                </a:rPr>
                <a:t>検証対象外の</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データセットへの転用は不可能</a:t>
              </a:r>
              <a:endParaRPr lang="en-US" altLang="ja-JP" b="1" dirty="0">
                <a:solidFill>
                  <a:schemeClr val="accent1"/>
                </a:solidFill>
              </a:endParaRPr>
            </a:p>
            <a:p>
              <a:pPr lvl="1"/>
              <a:r>
                <a:rPr lang="ja-JP" altLang="en-US" b="1"/>
                <a:t>複数</a:t>
              </a:r>
              <a:r>
                <a:rPr lang="en-US" altLang="ja-JP" b="1" dirty="0"/>
                <a:t> SNS </a:t>
              </a:r>
              <a:r>
                <a:rPr lang="ja-JP" altLang="en-US" b="1"/>
                <a:t>のミームを意味付けが必要</a:t>
              </a:r>
              <a:endParaRPr lang="en-US" altLang="ja-JP" b="1" dirty="0"/>
            </a:p>
            <a:p>
              <a:pPr lvl="2"/>
              <a:r>
                <a:rPr lang="ja-JP" altLang="en-US"/>
                <a:t>ハッシュ化した画像のクラスタリングを実施</a:t>
              </a:r>
              <a:endParaRPr lang="en-US" altLang="ja-JP" dirty="0"/>
            </a:p>
            <a:p>
              <a:r>
                <a:rPr lang="en-US" altLang="ja-JP" b="1" dirty="0">
                  <a:solidFill>
                    <a:schemeClr val="accent1"/>
                  </a:solidFill>
                </a:rPr>
                <a:t> </a:t>
              </a:r>
              <a:r>
                <a:rPr lang="ja-JP" altLang="en-US" b="1" u="sng">
                  <a:solidFill>
                    <a:schemeClr val="accent1"/>
                  </a:solidFill>
                </a:rPr>
                <a:t>ミームの発生元となる</a:t>
              </a:r>
              <a:r>
                <a:rPr lang="en-US" altLang="ja-JP" b="1" u="sng" dirty="0">
                  <a:solidFill>
                    <a:schemeClr val="accent1"/>
                  </a:solidFill>
                </a:rPr>
                <a:t> SNS </a:t>
              </a:r>
              <a:r>
                <a:rPr lang="ja-JP" altLang="en-US" b="1" u="sng">
                  <a:solidFill>
                    <a:schemeClr val="accent1"/>
                  </a:solidFill>
                </a:rPr>
                <a:t>の未調査</a:t>
              </a:r>
            </a:p>
            <a:p>
              <a:pPr lvl="1"/>
              <a:r>
                <a:rPr lang="ja-JP" altLang="en-US" b="1"/>
                <a:t>複数 </a:t>
              </a:r>
              <a:r>
                <a:rPr lang="en" altLang="ja-JP" b="1" dirty="0"/>
                <a:t>SNS </a:t>
              </a:r>
              <a:r>
                <a:rPr lang="ja-JP" altLang="en-US" b="1"/>
                <a:t>間のミームの伝搬の検知が必要</a:t>
              </a:r>
              <a:endParaRPr lang="en-US" altLang="ja-JP" b="1" dirty="0"/>
            </a:p>
            <a:p>
              <a:pPr lvl="2"/>
              <a:r>
                <a:rPr lang="ja-JP" altLang="en-US"/>
                <a:t>伝搬性をもつ事象の累積発生件数を表現できるモデルを作成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3352205"/>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706475" y="6243246"/>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823021347"/>
              </p:ext>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4241444052"/>
              </p:ext>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t>ミームの辞書をまとめたクラウドソーシングサービス</a:t>
            </a:r>
            <a:endParaRPr lang="en-US" altLang="ja-JP" b="1" dirty="0"/>
          </a:p>
          <a:p>
            <a:pPr lvl="1"/>
            <a:r>
              <a:rPr lang="ja-JP" altLang="en-US" dirty="0"/>
              <a:t>ミームに対して役立つメタデータ</a:t>
            </a:r>
            <a:r>
              <a:rPr lang="ja-JP" altLang="en-US"/>
              <a:t>を供給</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mc:AlternateContent xmlns:mc="http://schemas.openxmlformats.org/markup-compatibility/2006" xmlns:a14="http://schemas.microsoft.com/office/drawing/2010/main">
        <mc:Choice Requires="a14">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xmlns="">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3"/>
                          <a:stretch>
                            <a:fillRect l="-154902" t="-102778" r="-402941" b="-219444"/>
                          </a:stretch>
                        </a:blipFill>
                      </a:tcPr>
                    </a:tc>
                    <a:tc>
                      <a:txBody>
                        <a:bodyPr/>
                        <a:lstStyle/>
                        <a:p>
                          <a:endParaRPr lang="ja-JP"/>
                        </a:p>
                      </a:txBody>
                      <a:tcPr marL="109954" marR="109954" marT="54977" marB="54977">
                        <a:blipFill>
                          <a:blip r:embed="rId3"/>
                          <a:stretch>
                            <a:fillRect l="-254902" t="-102778" r="-302941" b="-219444"/>
                          </a:stretch>
                        </a:blipFill>
                      </a:tcPr>
                    </a:tc>
                    <a:tc>
                      <a:txBody>
                        <a:bodyPr/>
                        <a:lstStyle/>
                        <a:p>
                          <a:endParaRPr lang="ja-JP"/>
                        </a:p>
                      </a:txBody>
                      <a:tcPr marL="109954" marR="109954" marT="54977" marB="54977">
                        <a:blipFill>
                          <a:blip r:embed="rId3"/>
                          <a:stretch>
                            <a:fillRect l="-351456" t="-102778" r="-200000" b="-219444"/>
                          </a:stretch>
                        </a:blipFill>
                      </a:tcPr>
                    </a:tc>
                    <a:tc>
                      <a:txBody>
                        <a:bodyPr/>
                        <a:lstStyle/>
                        <a:p>
                          <a:endParaRPr lang="ja-JP"/>
                        </a:p>
                      </a:txBody>
                      <a:tcPr marL="109954" marR="109954" marT="54977" marB="54977">
                        <a:blipFill>
                          <a:blip r:embed="rId3"/>
                          <a:stretch>
                            <a:fillRect l="-455882" t="-102778" r="-101961" b="-219444"/>
                          </a:stretch>
                        </a:blipFill>
                      </a:tcPr>
                    </a:tc>
                    <a:tc>
                      <a:txBody>
                        <a:bodyPr/>
                        <a:lstStyle/>
                        <a:p>
                          <a:endParaRPr lang="ja-JP"/>
                        </a:p>
                      </a:txBody>
                      <a:tcPr marL="109954" marR="109954" marT="54977" marB="54977">
                        <a:blipFill>
                          <a:blip r:embed="rId3"/>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3"/>
                          <a:stretch>
                            <a:fillRect l="-154902" t="-208571" r="-402941" b="-125714"/>
                          </a:stretch>
                        </a:blipFill>
                      </a:tcPr>
                    </a:tc>
                    <a:tc>
                      <a:txBody>
                        <a:bodyPr/>
                        <a:lstStyle/>
                        <a:p>
                          <a:endParaRPr lang="ja-JP"/>
                        </a:p>
                      </a:txBody>
                      <a:tcPr marL="109954" marR="109954" marT="54977" marB="54977">
                        <a:blipFill>
                          <a:blip r:embed="rId3"/>
                          <a:stretch>
                            <a:fillRect l="-254902" t="-208571" r="-302941" b="-125714"/>
                          </a:stretch>
                        </a:blipFill>
                      </a:tcPr>
                    </a:tc>
                    <a:tc>
                      <a:txBody>
                        <a:bodyPr/>
                        <a:lstStyle/>
                        <a:p>
                          <a:endParaRPr lang="ja-JP"/>
                        </a:p>
                      </a:txBody>
                      <a:tcPr marL="109954" marR="109954" marT="54977" marB="54977">
                        <a:blipFill>
                          <a:blip r:embed="rId3"/>
                          <a:stretch>
                            <a:fillRect l="-351456" t="-208571" r="-200000" b="-125714"/>
                          </a:stretch>
                        </a:blipFill>
                      </a:tcPr>
                    </a:tc>
                    <a:tc>
                      <a:txBody>
                        <a:bodyPr/>
                        <a:lstStyle/>
                        <a:p>
                          <a:endParaRPr lang="ja-JP"/>
                        </a:p>
                      </a:txBody>
                      <a:tcPr marL="109954" marR="109954" marT="54977" marB="54977">
                        <a:blipFill>
                          <a:blip r:embed="rId3"/>
                          <a:stretch>
                            <a:fillRect l="-455882" t="-208571" r="-101961" b="-125714"/>
                          </a:stretch>
                        </a:blipFill>
                      </a:tcPr>
                    </a:tc>
                    <a:tc>
                      <a:txBody>
                        <a:bodyPr/>
                        <a:lstStyle/>
                        <a:p>
                          <a:endParaRPr lang="ja-JP"/>
                        </a:p>
                      </a:txBody>
                      <a:tcPr marL="109954" marR="109954" marT="54977" marB="54977">
                        <a:blipFill>
                          <a:blip r:embed="rId3"/>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3"/>
                          <a:stretch>
                            <a:fillRect l="-154902" t="-300000" r="-402941" b="-22222"/>
                          </a:stretch>
                        </a:blipFill>
                      </a:tcPr>
                    </a:tc>
                    <a:tc>
                      <a:txBody>
                        <a:bodyPr/>
                        <a:lstStyle/>
                        <a:p>
                          <a:endParaRPr lang="ja-JP"/>
                        </a:p>
                      </a:txBody>
                      <a:tcPr marL="109954" marR="109954" marT="54977" marB="54977">
                        <a:blipFill>
                          <a:blip r:embed="rId3"/>
                          <a:stretch>
                            <a:fillRect l="-254902" t="-300000" r="-302941" b="-22222"/>
                          </a:stretch>
                        </a:blipFill>
                      </a:tcPr>
                    </a:tc>
                    <a:tc>
                      <a:txBody>
                        <a:bodyPr/>
                        <a:lstStyle/>
                        <a:p>
                          <a:endParaRPr lang="ja-JP"/>
                        </a:p>
                      </a:txBody>
                      <a:tcPr marL="109954" marR="109954" marT="54977" marB="54977">
                        <a:blipFill>
                          <a:blip r:embed="rId3"/>
                          <a:stretch>
                            <a:fillRect l="-351456" t="-300000" r="-200000" b="-22222"/>
                          </a:stretch>
                        </a:blipFill>
                      </a:tcPr>
                    </a:tc>
                    <a:tc>
                      <a:txBody>
                        <a:bodyPr/>
                        <a:lstStyle/>
                        <a:p>
                          <a:endParaRPr lang="ja-JP"/>
                        </a:p>
                      </a:txBody>
                      <a:tcPr marL="109954" marR="109954" marT="54977" marB="54977">
                        <a:blipFill>
                          <a:blip r:embed="rId3"/>
                          <a:stretch>
                            <a:fillRect l="-455882" t="-300000" r="-101961" b="-22222"/>
                          </a:stretch>
                        </a:blipFill>
                      </a:tcPr>
                    </a:tc>
                    <a:tc>
                      <a:txBody>
                        <a:bodyPr/>
                        <a:lstStyle/>
                        <a:p>
                          <a:endParaRPr lang="ja-JP"/>
                        </a:p>
                      </a:txBody>
                      <a:tcPr marL="109954" marR="109954" marT="54977" marB="54977">
                        <a:blipFill>
                          <a:blip r:embed="rId3"/>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a:xfrm>
            <a:off x="613774" y="142876"/>
            <a:ext cx="8200441" cy="883163"/>
          </a:xfrm>
        </p:spPr>
        <p:txBody>
          <a:bodyPr/>
          <a:lstStyle/>
          <a:p>
            <a:r>
              <a:rPr lang="ja-JP" altLang="en-US"/>
              <a:t>ミームのまとめサイト</a:t>
            </a:r>
            <a:r>
              <a:rPr lang="en-US" altLang="ja-JP" dirty="0"/>
              <a:t> (</a:t>
            </a:r>
            <a:r>
              <a:rPr lang="ja-JP" altLang="en-US"/>
              <a:t>キュレーションサービス</a:t>
            </a:r>
            <a:r>
              <a:rPr lang="en-US" altLang="ja-JP" dirty="0"/>
              <a:t>)</a:t>
            </a:r>
            <a:endParaRPr lang="ja-JP" altLang="en-US"/>
          </a:p>
        </p:txBody>
      </p:sp>
      <p:sp>
        <p:nvSpPr>
          <p:cNvPr id="5" name="正方形/長方形 4">
            <a:extLst>
              <a:ext uri="{FF2B5EF4-FFF2-40B4-BE49-F238E27FC236}">
                <a16:creationId xmlns:a16="http://schemas.microsoft.com/office/drawing/2014/main" id="{39A648A7-A984-6248-972F-AD97C670BA2C}"/>
              </a:ext>
            </a:extLst>
          </p:cNvPr>
          <p:cNvSpPr/>
          <p:nvPr/>
        </p:nvSpPr>
        <p:spPr>
          <a:xfrm>
            <a:off x="1294280" y="4103771"/>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
        <p:nvSpPr>
          <p:cNvPr id="8" name="左中かっこ 7">
            <a:extLst>
              <a:ext uri="{FF2B5EF4-FFF2-40B4-BE49-F238E27FC236}">
                <a16:creationId xmlns:a16="http://schemas.microsoft.com/office/drawing/2014/main" id="{2B28021B-F7D3-1F44-ACDD-F2BD96255BF4}"/>
              </a:ext>
            </a:extLst>
          </p:cNvPr>
          <p:cNvSpPr/>
          <p:nvPr/>
        </p:nvSpPr>
        <p:spPr>
          <a:xfrm rot="5400000">
            <a:off x="6193081" y="3569803"/>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3BF6BAEC-4929-CA45-B626-E0AD460CFBA7}"/>
              </a:ext>
            </a:extLst>
          </p:cNvPr>
          <p:cNvSpPr/>
          <p:nvPr/>
        </p:nvSpPr>
        <p:spPr>
          <a:xfrm>
            <a:off x="5854922" y="442824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10" name="正方形/長方形 9">
            <a:extLst>
              <a:ext uri="{FF2B5EF4-FFF2-40B4-BE49-F238E27FC236}">
                <a16:creationId xmlns:a16="http://schemas.microsoft.com/office/drawing/2014/main" id="{B2BA9A49-AD59-DC4A-8757-FBB07DBED36E}"/>
              </a:ext>
            </a:extLst>
          </p:cNvPr>
          <p:cNvSpPr/>
          <p:nvPr/>
        </p:nvSpPr>
        <p:spPr>
          <a:xfrm>
            <a:off x="3039581" y="441325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
        <p:nvSpPr>
          <p:cNvPr id="11" name="左中かっこ 10">
            <a:extLst>
              <a:ext uri="{FF2B5EF4-FFF2-40B4-BE49-F238E27FC236}">
                <a16:creationId xmlns:a16="http://schemas.microsoft.com/office/drawing/2014/main" id="{F56366F4-AAF3-5648-B9DF-E4CE9ADB9279}"/>
              </a:ext>
            </a:extLst>
          </p:cNvPr>
          <p:cNvSpPr/>
          <p:nvPr/>
        </p:nvSpPr>
        <p:spPr>
          <a:xfrm rot="5400000">
            <a:off x="3617271" y="3557311"/>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3706133113"/>
              </p:ext>
            </p:extLst>
          </p:nvPr>
        </p:nvGraphicFramePr>
        <p:xfrm>
          <a:off x="650211" y="1032933"/>
          <a:ext cx="3994703" cy="47107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28701" y="1032933"/>
            <a:ext cx="4415299" cy="5203514"/>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kumimoji="1" lang="en-US" altLang="ja-JP" dirty="0"/>
              <a:t> 1</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6</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402080" y="6028266"/>
            <a:ext cx="5974080"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入力が画像のため任意の</a:t>
            </a:r>
            <a:r>
              <a:rPr lang="en-US" altLang="ja-JP" b="1" dirty="0"/>
              <a:t> SNS </a:t>
            </a:r>
            <a:r>
              <a:rPr lang="ja-JP" altLang="en-US" b="1"/>
              <a:t>に対応可能</a:t>
            </a:r>
            <a:endParaRPr lang="en-US" altLang="ja-JP" b="1" dirty="0"/>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悪意のないミームが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lang="en-US" altLang="ja-JP" dirty="0"/>
              <a:t> 1-1</a:t>
            </a:r>
            <a:r>
              <a:rPr lang="ja-JP" altLang="en-US"/>
              <a:t>｜</a:t>
            </a:r>
            <a:r>
              <a:rPr kumimoji="1" lang="en-US" altLang="ja-JP" dirty="0"/>
              <a:t>SNS </a:t>
            </a:r>
            <a:r>
              <a:rPr kumimoji="1" lang="ja-JP" altLang="en-US"/>
              <a:t>毎に投稿されるミームの割合</a:t>
            </a:r>
          </a:p>
        </p:txBody>
      </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grpSp>
        <p:nvGrpSpPr>
          <p:cNvPr id="35" name="グループ化 34">
            <a:extLst>
              <a:ext uri="{FF2B5EF4-FFF2-40B4-BE49-F238E27FC236}">
                <a16:creationId xmlns:a16="http://schemas.microsoft.com/office/drawing/2014/main" id="{BE07A8BB-4F8E-C940-AABD-03BFBA005442}"/>
              </a:ext>
            </a:extLst>
          </p:cNvPr>
          <p:cNvGrpSpPr/>
          <p:nvPr/>
        </p:nvGrpSpPr>
        <p:grpSpPr>
          <a:xfrm>
            <a:off x="705764" y="3858562"/>
            <a:ext cx="7834574" cy="2855298"/>
            <a:chOff x="173034" y="1057843"/>
            <a:chExt cx="8844842" cy="3223489"/>
          </a:xfrm>
        </p:grpSpPr>
        <p:pic>
          <p:nvPicPr>
            <p:cNvPr id="36" name="図 35">
              <a:extLst>
                <a:ext uri="{FF2B5EF4-FFF2-40B4-BE49-F238E27FC236}">
                  <a16:creationId xmlns:a16="http://schemas.microsoft.com/office/drawing/2014/main" id="{B4041567-4B88-E74F-8C85-83FFF864189B}"/>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37" name="正方形/長方形 36">
              <a:extLst>
                <a:ext uri="{FF2B5EF4-FFF2-40B4-BE49-F238E27FC236}">
                  <a16:creationId xmlns:a16="http://schemas.microsoft.com/office/drawing/2014/main" id="{17AA88B8-BB73-D74A-94C7-0FD8DC605EB7}"/>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8" name="正方形/長方形 37">
              <a:extLst>
                <a:ext uri="{FF2B5EF4-FFF2-40B4-BE49-F238E27FC236}">
                  <a16:creationId xmlns:a16="http://schemas.microsoft.com/office/drawing/2014/main" id="{20598CA8-7522-354A-9348-45959FF51424}"/>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9" name="正方形/長方形 38">
              <a:extLst>
                <a:ext uri="{FF2B5EF4-FFF2-40B4-BE49-F238E27FC236}">
                  <a16:creationId xmlns:a16="http://schemas.microsoft.com/office/drawing/2014/main" id="{B651A7E1-9BDF-E34E-B9F6-14378026DD2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0" name="正方形/長方形 39">
              <a:extLst>
                <a:ext uri="{FF2B5EF4-FFF2-40B4-BE49-F238E27FC236}">
                  <a16:creationId xmlns:a16="http://schemas.microsoft.com/office/drawing/2014/main" id="{01CD60BA-213D-3E42-82F1-F1F4A05734FB}"/>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1" name="正方形/長方形 40">
              <a:extLst>
                <a:ext uri="{FF2B5EF4-FFF2-40B4-BE49-F238E27FC236}">
                  <a16:creationId xmlns:a16="http://schemas.microsoft.com/office/drawing/2014/main" id="{BF23C862-C2CA-C54E-98CD-86933A0CD653}"/>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2" name="正方形/長方形 41">
              <a:extLst>
                <a:ext uri="{FF2B5EF4-FFF2-40B4-BE49-F238E27FC236}">
                  <a16:creationId xmlns:a16="http://schemas.microsoft.com/office/drawing/2014/main" id="{CB97BD64-AC1C-184D-AC1B-ADD55FDB966A}"/>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3" name="正方形/長方形 42">
              <a:extLst>
                <a:ext uri="{FF2B5EF4-FFF2-40B4-BE49-F238E27FC236}">
                  <a16:creationId xmlns:a16="http://schemas.microsoft.com/office/drawing/2014/main" id="{018EDE02-5FE6-804E-9343-1476995FD31A}"/>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4" name="正方形/長方形 43">
              <a:extLst>
                <a:ext uri="{FF2B5EF4-FFF2-40B4-BE49-F238E27FC236}">
                  <a16:creationId xmlns:a16="http://schemas.microsoft.com/office/drawing/2014/main" id="{5ED87803-354B-1A49-9551-2E7CBAFD53E5}"/>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5" name="正方形/長方形 44">
              <a:extLst>
                <a:ext uri="{FF2B5EF4-FFF2-40B4-BE49-F238E27FC236}">
                  <a16:creationId xmlns:a16="http://schemas.microsoft.com/office/drawing/2014/main" id="{BA8A087A-2F3D-3540-ADC3-9DBFDE7E2A87}"/>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6" name="正方形/長方形 45">
              <a:extLst>
                <a:ext uri="{FF2B5EF4-FFF2-40B4-BE49-F238E27FC236}">
                  <a16:creationId xmlns:a16="http://schemas.microsoft.com/office/drawing/2014/main" id="{2DF02E82-BB9B-BC46-BB11-786B23758529}"/>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7" name="正方形/長方形 46">
              <a:extLst>
                <a:ext uri="{FF2B5EF4-FFF2-40B4-BE49-F238E27FC236}">
                  <a16:creationId xmlns:a16="http://schemas.microsoft.com/office/drawing/2014/main" id="{1FB4A03A-5C8E-5542-BFAA-6A84AE730946}"/>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8" name="正方形/長方形 47">
              <a:extLst>
                <a:ext uri="{FF2B5EF4-FFF2-40B4-BE49-F238E27FC236}">
                  <a16:creationId xmlns:a16="http://schemas.microsoft.com/office/drawing/2014/main" id="{1F0D0FF8-81E1-2241-8F64-2286A53245B4}"/>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9" name="正方形/長方形 48">
              <a:extLst>
                <a:ext uri="{FF2B5EF4-FFF2-40B4-BE49-F238E27FC236}">
                  <a16:creationId xmlns:a16="http://schemas.microsoft.com/office/drawing/2014/main" id="{3A5A89F7-100B-5049-8AA3-45634EF9C8ED}"/>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0" name="正方形/長方形 49">
              <a:extLst>
                <a:ext uri="{FF2B5EF4-FFF2-40B4-BE49-F238E27FC236}">
                  <a16:creationId xmlns:a16="http://schemas.microsoft.com/office/drawing/2014/main" id="{5700DE7C-6E53-874C-9969-AD5A5B0808BC}"/>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1" name="正方形/長方形 50">
              <a:extLst>
                <a:ext uri="{FF2B5EF4-FFF2-40B4-BE49-F238E27FC236}">
                  <a16:creationId xmlns:a16="http://schemas.microsoft.com/office/drawing/2014/main" id="{3A93D1CC-6D35-4C4C-9939-F08E00238D46}"/>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2" name="正方形/長方形 51">
              <a:extLst>
                <a:ext uri="{FF2B5EF4-FFF2-40B4-BE49-F238E27FC236}">
                  <a16:creationId xmlns:a16="http://schemas.microsoft.com/office/drawing/2014/main" id="{2BE32CD9-EB89-204D-B883-2FA588C323F9}"/>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3" name="正方形/長方形 52">
              <a:extLst>
                <a:ext uri="{FF2B5EF4-FFF2-40B4-BE49-F238E27FC236}">
                  <a16:creationId xmlns:a16="http://schemas.microsoft.com/office/drawing/2014/main" id="{828E50AB-D105-5048-AB55-0907FC706E3E}"/>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4" name="正方形/長方形 53">
              <a:extLst>
                <a:ext uri="{FF2B5EF4-FFF2-40B4-BE49-F238E27FC236}">
                  <a16:creationId xmlns:a16="http://schemas.microsoft.com/office/drawing/2014/main" id="{58416797-4EDD-C646-B2B1-DAB76EC02AB1}"/>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5" name="正方形/長方形 54">
              <a:extLst>
                <a:ext uri="{FF2B5EF4-FFF2-40B4-BE49-F238E27FC236}">
                  <a16:creationId xmlns:a16="http://schemas.microsoft.com/office/drawing/2014/main" id="{630AAAE4-D53F-0D4D-95AD-F1964D6B17C8}"/>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6" name="正方形/長方形 55">
              <a:extLst>
                <a:ext uri="{FF2B5EF4-FFF2-40B4-BE49-F238E27FC236}">
                  <a16:creationId xmlns:a16="http://schemas.microsoft.com/office/drawing/2014/main" id="{20E40949-A982-6C4C-95CA-1153320C8EDE}"/>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7" name="正方形/長方形 56">
              <a:extLst>
                <a:ext uri="{FF2B5EF4-FFF2-40B4-BE49-F238E27FC236}">
                  <a16:creationId xmlns:a16="http://schemas.microsoft.com/office/drawing/2014/main" id="{D48F76FC-50D5-1C4D-BF35-55C18EE23D6D}"/>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8" name="正方形/長方形 57">
              <a:extLst>
                <a:ext uri="{FF2B5EF4-FFF2-40B4-BE49-F238E27FC236}">
                  <a16:creationId xmlns:a16="http://schemas.microsoft.com/office/drawing/2014/main" id="{61AF6F5D-4565-7E46-A5C7-2A129D89E615}"/>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59" name="コンテンツ プレースホルダー 2">
            <a:extLst>
              <a:ext uri="{FF2B5EF4-FFF2-40B4-BE49-F238E27FC236}">
                <a16:creationId xmlns:a16="http://schemas.microsoft.com/office/drawing/2014/main" id="{05A3ACF0-C0A5-CD43-A45C-B1E090D05F9B}"/>
              </a:ext>
            </a:extLst>
          </p:cNvPr>
          <p:cNvSpPr txBox="1">
            <a:spLocks/>
          </p:cNvSpPr>
          <p:nvPr/>
        </p:nvSpPr>
        <p:spPr>
          <a:xfrm>
            <a:off x="812580" y="45988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8728B458-EA03-A04C-A8E8-248F8E1EC40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3160297"/>
            <a:ext cx="4263190" cy="2906914"/>
          </a:xfrm>
          <a:prstGeom prst="rect">
            <a:avLst/>
          </a:prstGeom>
        </p:spPr>
      </p:pic>
      <p:pic>
        <p:nvPicPr>
          <p:cNvPr id="28" name="図 27">
            <a:extLst>
              <a:ext uri="{FF2B5EF4-FFF2-40B4-BE49-F238E27FC236}">
                <a16:creationId xmlns:a16="http://schemas.microsoft.com/office/drawing/2014/main" id="{E322230D-34B5-E143-8A36-E62E06099E81}"/>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3217207"/>
            <a:ext cx="4066070" cy="2818303"/>
          </a:xfrm>
          <a:prstGeom prst="rect">
            <a:avLst/>
          </a:prstGeom>
        </p:spPr>
      </p:pic>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a:t>
            </a:r>
            <a:r>
              <a:rPr kumimoji="1" lang="en-US" altLang="ja-JP" dirty="0"/>
              <a:t> 1-2</a:t>
            </a:r>
            <a:r>
              <a:rPr kumimoji="1" lang="ja-JP" altLang="en-US"/>
              <a:t>｜ミームの投稿数の推移</a:t>
            </a:r>
          </a:p>
        </p:txBody>
      </p:sp>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476423"/>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b="1" dirty="0">
                <a:solidFill>
                  <a:schemeClr val="tx2"/>
                </a:solidFill>
                <a:latin typeface="Meiryo" charset="-128"/>
                <a:ea typeface="Meiryo" charset="-128"/>
                <a:cs typeface="Meiryo" charset="-128"/>
              </a:rPr>
              <a:t>継続的</a:t>
            </a:r>
            <a:r>
              <a:rPr lang="ja-JP" altLang="en-US" b="1" dirty="0">
                <a:solidFill>
                  <a:schemeClr val="tx2"/>
                </a:solidFill>
                <a:latin typeface="Meiryo" charset="-128"/>
                <a:ea typeface="Meiryo" charset="-128"/>
                <a:cs typeface="Meiryo" charset="-128"/>
              </a:rPr>
              <a:t>な</a:t>
            </a:r>
            <a:r>
              <a:rPr lang="en-US" altLang="ja-JP" b="1" dirty="0">
                <a:solidFill>
                  <a:schemeClr val="tx2"/>
                </a:solidFill>
                <a:latin typeface="Meiryo" charset="-128"/>
                <a:ea typeface="Meiryo" charset="-128"/>
                <a:cs typeface="Meiryo" charset="-128"/>
              </a:rPr>
              <a:t> </a:t>
            </a:r>
            <a:br>
              <a:rPr lang="en-US" altLang="ja-JP" b="1" dirty="0">
                <a:solidFill>
                  <a:schemeClr val="tx2"/>
                </a:solidFill>
                <a:latin typeface="Meiryo" charset="-128"/>
                <a:ea typeface="Meiryo" charset="-128"/>
                <a:cs typeface="Meiryo" charset="-128"/>
              </a:rPr>
            </a:br>
            <a:r>
              <a:rPr lang="en-US" altLang="ja-JP" b="1" dirty="0">
                <a:solidFill>
                  <a:schemeClr val="tx2"/>
                </a:solidFill>
                <a:ea typeface="Meiryo" charset="-128"/>
                <a:cs typeface="Meiryo" charset="-128"/>
              </a:rPr>
              <a:t>/pol/ </a:t>
            </a:r>
            <a:r>
              <a:rPr lang="ja-JP" altLang="en-US" b="1" dirty="0">
                <a:solidFill>
                  <a:schemeClr val="tx2"/>
                </a:solidFill>
                <a:latin typeface="Meiryo" charset="-128"/>
                <a:ea typeface="Meiryo" charset="-128"/>
                <a:cs typeface="Meiryo" charset="-128"/>
              </a:rPr>
              <a:t>への</a:t>
            </a:r>
            <a:r>
              <a:rPr kumimoji="1" lang="ja-JP" altLang="en-US" b="1"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3122754"/>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997361"/>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348249"/>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b="1" dirty="0">
                <a:solidFill>
                  <a:schemeClr val="tx2"/>
                </a:solidFill>
                <a:latin typeface="Meiryo" charset="-128"/>
                <a:ea typeface="Meiryo" charset="-128"/>
                <a:cs typeface="Meiryo" charset="-128"/>
              </a:rPr>
              <a:t>Mainstream</a:t>
            </a:r>
            <a:r>
              <a:rPr kumimoji="1" lang="ja-JP" altLang="en-US" b="1" dirty="0">
                <a:solidFill>
                  <a:schemeClr val="tx2"/>
                </a:solidFill>
                <a:latin typeface="Meiryo" charset="-128"/>
                <a:ea typeface="Meiryo" charset="-128"/>
                <a:cs typeface="Meiryo" charset="-128"/>
              </a:rPr>
              <a:t> で</a:t>
            </a:r>
            <a:endParaRPr kumimoji="1" lang="en-US" altLang="ja-JP" b="1" dirty="0">
              <a:solidFill>
                <a:schemeClr val="tx2"/>
              </a:solidFill>
              <a:latin typeface="Meiryo" charset="-128"/>
              <a:ea typeface="Meiryo" charset="-128"/>
              <a:cs typeface="Meiryo" charset="-128"/>
            </a:endParaRPr>
          </a:p>
          <a:p>
            <a:pPr algn="ctr"/>
            <a:r>
              <a:rPr lang="ja-JP" altLang="en-US" b="1" dirty="0">
                <a:solidFill>
                  <a:schemeClr val="tx2"/>
                </a:solidFill>
                <a:latin typeface="Meiryo" charset="-128"/>
                <a:ea typeface="Meiryo" charset="-128"/>
                <a:cs typeface="Meiryo" charset="-128"/>
              </a:rPr>
              <a:t>ほとんど投稿無し</a:t>
            </a:r>
            <a:endParaRPr kumimoji="1" lang="ja-JP" altLang="en-US" b="1" dirty="0">
              <a:solidFill>
                <a:schemeClr val="tx2"/>
              </a:solidFill>
              <a:latin typeface="Meiryo" charset="-128"/>
              <a:ea typeface="Meiryo" charset="-128"/>
              <a:cs typeface="Meiryo" charset="-128"/>
            </a:endParaRPr>
          </a:p>
        </p:txBody>
      </p:sp>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2170995"/>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dirty="0">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a:t>
            </a:r>
          </a:p>
          <a:p>
            <a:pPr algn="ctr"/>
            <a:r>
              <a:rPr lang="ja-JP" altLang="en-US" dirty="0">
                <a:solidFill>
                  <a:schemeClr val="tx2"/>
                </a:solidFill>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2128895"/>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br>
              <a:rPr kumimoji="1" lang="en-US" altLang="ja-JP" dirty="0">
                <a:solidFill>
                  <a:schemeClr val="tx2"/>
                </a:solidFill>
                <a:ea typeface="Meiryo" charset="-128"/>
                <a:cs typeface="Meiryo" charset="-128"/>
              </a:rPr>
            </a:b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817326"/>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35271" y="2775226"/>
            <a:ext cx="565143" cy="182366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5282702"/>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866876"/>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b="1">
                <a:solidFill>
                  <a:schemeClr val="tx2"/>
                </a:solidFill>
                <a:ea typeface="Meiryo" charset="-128"/>
                <a:cs typeface="Meiryo" charset="-128"/>
              </a:rPr>
              <a:t>継続的な投稿</a:t>
            </a:r>
            <a:endParaRPr lang="en-US" altLang="ja-JP" b="1"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9" y="3247225"/>
            <a:ext cx="546284" cy="2047813"/>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6127522"/>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6128850"/>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6083160"/>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760258"/>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5060940"/>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5165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5927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379259" y="1232210"/>
            <a:ext cx="3177989" cy="597856"/>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b="1">
                <a:solidFill>
                  <a:srgbClr val="4C4D4C"/>
                </a:solidFill>
                <a:ea typeface="メイリオ" charset="-128"/>
              </a:rPr>
              <a:t>政治的ミームの投稿数推移は</a:t>
            </a:r>
            <a:br>
              <a:rPr lang="en-US" altLang="ja-JP" b="1" dirty="0">
                <a:solidFill>
                  <a:srgbClr val="4C4D4C"/>
                </a:solidFill>
                <a:ea typeface="メイリオ" charset="-128"/>
              </a:rPr>
            </a:br>
            <a:r>
              <a:rPr lang="ja-JP" altLang="en-US" b="1">
                <a:solidFill>
                  <a:srgbClr val="4C4D4C"/>
                </a:solidFill>
                <a:ea typeface="メイリオ" charset="-128"/>
              </a:rPr>
              <a:t>実世界の出来事と密接に関係</a:t>
            </a:r>
            <a:endParaRPr lang="en-US" altLang="ja-JP"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16200000">
            <a:off x="5822574" y="13444"/>
            <a:ext cx="336181" cy="402067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EE9389E0-015A-3049-A98D-FBF7EE28C7EA}"/>
              </a:ext>
            </a:extLst>
          </p:cNvPr>
          <p:cNvSpPr/>
          <p:nvPr/>
        </p:nvSpPr>
        <p:spPr>
          <a:xfrm>
            <a:off x="439899" y="1251035"/>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spTree>
    <p:extLst>
      <p:ext uri="{BB962C8B-B14F-4D97-AF65-F5344CB8AC3E}">
        <p14:creationId xmlns:p14="http://schemas.microsoft.com/office/powerpoint/2010/main" val="388254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図 25">
            <a:extLst>
              <a:ext uri="{FF2B5EF4-FFF2-40B4-BE49-F238E27FC236}">
                <a16:creationId xmlns:a16="http://schemas.microsoft.com/office/drawing/2014/main" id="{D7AE74D3-BD59-B448-9BA7-9148143B712C}"/>
              </a:ext>
            </a:extLst>
          </p:cNvPr>
          <p:cNvPicPr>
            <a:picLocks noChangeAspect="1"/>
          </p:cNvPicPr>
          <p:nvPr/>
        </p:nvPicPr>
        <p:blipFill rotWithShape="1">
          <a:blip r:embed="rId3"/>
          <a:srcRect b="49110"/>
          <a:stretch/>
        </p:blipFill>
        <p:spPr>
          <a:xfrm>
            <a:off x="3699803" y="1434905"/>
            <a:ext cx="5444197" cy="2829524"/>
          </a:xfrm>
          <a:prstGeom prst="rect">
            <a:avLst/>
          </a:prstGeom>
        </p:spPr>
      </p:pic>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659685"/>
            <a:ext cx="3864429" cy="3023827"/>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00050" lvl="1" indent="-400050">
              <a:lnSpc>
                <a:spcPct val="150000"/>
              </a:lnSpc>
              <a:spcAft>
                <a:spcPts val="0"/>
              </a:spcAft>
              <a:buClrTx/>
              <a:buFont typeface="+mj-lt"/>
              <a:buAutoNum type="romanUcPeriod"/>
            </a:pPr>
            <a:r>
              <a:rPr lang="ja-JP" altLang="en-US" sz="1800"/>
              <a:t>各事象発生時にポールを立て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「事象の発生要因」として抽出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「事象の発生要因」内で事前に発生した事象を再帰的に置換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lang="en-US" altLang="ja-JP" sz="1800" dirty="0"/>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28650" y="1171580"/>
            <a:ext cx="7886700" cy="613677"/>
          </a:xfrm>
        </p:spPr>
        <p:txBody>
          <a:bodyPr/>
          <a:lstStyle/>
          <a:p>
            <a:r>
              <a:rPr lang="en-US" altLang="ja-JP" b="1" dirty="0">
                <a:solidFill>
                  <a:schemeClr val="accent1"/>
                </a:solidFill>
              </a:rPr>
              <a:t> </a:t>
            </a:r>
            <a:r>
              <a:rPr lang="ja-JP" altLang="en-US"/>
              <a:t>ミームの投稿</a:t>
            </a:r>
            <a:r>
              <a:rPr lang="en-US" altLang="ja-JP" dirty="0"/>
              <a:t> (</a:t>
            </a:r>
            <a:r>
              <a:rPr lang="ja-JP" altLang="en-US"/>
              <a:t>事象</a:t>
            </a:r>
            <a:r>
              <a:rPr lang="en-US" altLang="ja-JP" dirty="0"/>
              <a:t>) </a:t>
            </a:r>
            <a:r>
              <a:rPr lang="ja-JP" altLang="en-US"/>
              <a:t>が起因する</a:t>
            </a:r>
            <a:r>
              <a:rPr lang="en-US" altLang="ja-JP" dirty="0"/>
              <a:t> SNS </a:t>
            </a:r>
            <a:r>
              <a:rPr lang="ja-JP" altLang="en-US"/>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4921108" y="3660333"/>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フリーフォーム 31">
            <a:extLst>
              <a:ext uri="{FF2B5EF4-FFF2-40B4-BE49-F238E27FC236}">
                <a16:creationId xmlns:a16="http://schemas.microsoft.com/office/drawing/2014/main" id="{564AEFDE-9B3D-F344-BB23-8A0408A80845}"/>
              </a:ext>
            </a:extLst>
          </p:cNvPr>
          <p:cNvSpPr/>
          <p:nvPr/>
        </p:nvSpPr>
        <p:spPr>
          <a:xfrm>
            <a:off x="5164853" y="1738365"/>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4160018" y="2823587"/>
            <a:ext cx="1145512" cy="1326382"/>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4898065" y="3579628"/>
            <a:ext cx="1552977" cy="60048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3788977" y="44388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事象の</a:t>
            </a:r>
            <a:br>
              <a:rPr lang="en-US" altLang="ja-JP" sz="1800" dirty="0"/>
            </a:br>
            <a:r>
              <a:rPr lang="ja-JP" altLang="en-US" sz="1800"/>
              <a:t>発生要因</a:t>
            </a:r>
            <a:endParaRPr lang="en-US" altLang="ja-JP" sz="1800" dirty="0"/>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3758990" y="5858933"/>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投稿が起因する</a:t>
            </a:r>
            <a:r>
              <a:rPr lang="en-US" altLang="ja-JP" sz="1800" dirty="0"/>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5694219" y="4336473"/>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正方形/長方形 39">
            <a:extLst>
              <a:ext uri="{FF2B5EF4-FFF2-40B4-BE49-F238E27FC236}">
                <a16:creationId xmlns:a16="http://schemas.microsoft.com/office/drawing/2014/main" id="{A4E72E73-EE36-AB48-A74E-51DF102DB467}"/>
              </a:ext>
            </a:extLst>
          </p:cNvPr>
          <p:cNvSpPr/>
          <p:nvPr/>
        </p:nvSpPr>
        <p:spPr>
          <a:xfrm>
            <a:off x="6761019" y="4336473"/>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BF5617F5-60EA-C24E-9476-A65B6C99D172}"/>
              </a:ext>
            </a:extLst>
          </p:cNvPr>
          <p:cNvSpPr/>
          <p:nvPr/>
        </p:nvSpPr>
        <p:spPr>
          <a:xfrm flipH="1">
            <a:off x="3773657" y="1716257"/>
            <a:ext cx="305973" cy="24055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4069232" y="2405574"/>
            <a:ext cx="0" cy="73029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4072545" y="3165229"/>
            <a:ext cx="0" cy="73758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4062606" y="1609744"/>
            <a:ext cx="0" cy="72214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4007520" y="2267851"/>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4019242" y="3081429"/>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3701826" y="1700703"/>
            <a:ext cx="461665" cy="2169825"/>
          </a:xfrm>
          <a:prstGeom prst="rect">
            <a:avLst/>
          </a:prstGeom>
          <a:noFill/>
        </p:spPr>
        <p:txBody>
          <a:bodyPr vert="eaVert" wrap="none" rtlCol="0">
            <a:spAutoFit/>
          </a:bodyPr>
          <a:lstStyle/>
          <a:p>
            <a:r>
              <a:rPr lang="ja-JP" altLang="en-US"/>
              <a:t>各ミームの発生確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4016897" y="1475360"/>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6730625" y="431397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6712299" y="3165231"/>
            <a:ext cx="1778558" cy="2713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5167423" y="1594884"/>
            <a:ext cx="2348744" cy="2575182"/>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a:extLst>
              <a:ext uri="{FF2B5EF4-FFF2-40B4-BE49-F238E27FC236}">
                <a16:creationId xmlns:a16="http://schemas.microsoft.com/office/drawing/2014/main" id="{2B35F8E7-80C9-7F49-A6F5-677433FFC4B1}"/>
              </a:ext>
            </a:extLst>
          </p:cNvPr>
          <p:cNvCxnSpPr>
            <a:cxnSpLocks/>
          </p:cNvCxnSpPr>
          <p:nvPr/>
        </p:nvCxnSpPr>
        <p:spPr>
          <a:xfrm>
            <a:off x="6974958" y="2806995"/>
            <a:ext cx="1656576" cy="1342974"/>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61" name="正方形/長方形 60">
            <a:extLst>
              <a:ext uri="{FF2B5EF4-FFF2-40B4-BE49-F238E27FC236}">
                <a16:creationId xmlns:a16="http://schemas.microsoft.com/office/drawing/2014/main" id="{43F2C3F4-992C-844A-A7DB-15DC24DA5807}"/>
              </a:ext>
            </a:extLst>
          </p:cNvPr>
          <p:cNvSpPr/>
          <p:nvPr/>
        </p:nvSpPr>
        <p:spPr>
          <a:xfrm>
            <a:off x="8460712" y="2009670"/>
            <a:ext cx="683288" cy="19895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0" name="図 59">
            <a:extLst>
              <a:ext uri="{FF2B5EF4-FFF2-40B4-BE49-F238E27FC236}">
                <a16:creationId xmlns:a16="http://schemas.microsoft.com/office/drawing/2014/main" id="{A45FDDD9-6034-D148-9E38-D69515FB1F21}"/>
              </a:ext>
            </a:extLst>
          </p:cNvPr>
          <p:cNvPicPr>
            <a:picLocks noChangeAspect="1"/>
          </p:cNvPicPr>
          <p:nvPr/>
        </p:nvPicPr>
        <p:blipFill rotWithShape="1">
          <a:blip r:embed="rId3"/>
          <a:srcRect l="92956" r="584" b="48850"/>
          <a:stretch/>
        </p:blipFill>
        <p:spPr>
          <a:xfrm>
            <a:off x="8452950" y="1436579"/>
            <a:ext cx="351693" cy="2844018"/>
          </a:xfrm>
          <a:prstGeom prst="rect">
            <a:avLst/>
          </a:prstGeom>
        </p:spPr>
      </p:pic>
      <p:sp>
        <p:nvSpPr>
          <p:cNvPr id="62" name="正方形/長方形 61">
            <a:extLst>
              <a:ext uri="{FF2B5EF4-FFF2-40B4-BE49-F238E27FC236}">
                <a16:creationId xmlns:a16="http://schemas.microsoft.com/office/drawing/2014/main" id="{3958989B-D0C5-F347-A8E9-DF907C1381EE}"/>
              </a:ext>
            </a:extLst>
          </p:cNvPr>
          <p:cNvSpPr/>
          <p:nvPr/>
        </p:nvSpPr>
        <p:spPr>
          <a:xfrm>
            <a:off x="5546690" y="4270549"/>
            <a:ext cx="753626" cy="12861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右中かっこ 28">
            <a:extLst>
              <a:ext uri="{FF2B5EF4-FFF2-40B4-BE49-F238E27FC236}">
                <a16:creationId xmlns:a16="http://schemas.microsoft.com/office/drawing/2014/main" id="{35FFF4DD-987B-B74D-B458-A80CB72D4C9D}"/>
              </a:ext>
            </a:extLst>
          </p:cNvPr>
          <p:cNvSpPr/>
          <p:nvPr/>
        </p:nvSpPr>
        <p:spPr>
          <a:xfrm>
            <a:off x="5597506" y="4302249"/>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6309897" y="4317763"/>
            <a:ext cx="337896" cy="447667"/>
          </a:xfrm>
          <a:prstGeom prst="rect">
            <a:avLst/>
          </a:prstGeom>
          <a:solidFill>
            <a:srgbClr val="ADAEAE"/>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338901" y="2398890"/>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時間</a:t>
            </a:r>
            <a:endParaRPr lang="en-US" altLang="ja-JP" sz="1800" dirty="0"/>
          </a:p>
        </p:txBody>
      </p:sp>
      <p:sp>
        <p:nvSpPr>
          <p:cNvPr id="70" name="正方形/長方形 69">
            <a:extLst>
              <a:ext uri="{FF2B5EF4-FFF2-40B4-BE49-F238E27FC236}">
                <a16:creationId xmlns:a16="http://schemas.microsoft.com/office/drawing/2014/main" id="{223E195D-BA44-C442-B9D6-4DF79FE343F9}"/>
              </a:ext>
            </a:extLst>
          </p:cNvPr>
          <p:cNvSpPr/>
          <p:nvPr/>
        </p:nvSpPr>
        <p:spPr>
          <a:xfrm>
            <a:off x="5200567" y="4314221"/>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6309897" y="4693449"/>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7422771" y="4317766"/>
            <a:ext cx="331908" cy="601564"/>
          </a:xfrm>
          <a:prstGeom prst="rect">
            <a:avLst/>
          </a:prstGeom>
          <a:solidFill>
            <a:srgbClr val="AC4DC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4" name="直線矢印コネクタ 63">
            <a:extLst>
              <a:ext uri="{FF2B5EF4-FFF2-40B4-BE49-F238E27FC236}">
                <a16:creationId xmlns:a16="http://schemas.microsoft.com/office/drawing/2014/main" id="{628C5637-9A23-6D44-9438-70FEE76D73F8}"/>
              </a:ext>
            </a:extLst>
          </p:cNvPr>
          <p:cNvCxnSpPr>
            <a:cxnSpLocks/>
            <a:endCxn id="29" idx="1"/>
          </p:cNvCxnSpPr>
          <p:nvPr/>
        </p:nvCxnSpPr>
        <p:spPr>
          <a:xfrm flipH="1">
            <a:off x="5842111" y="4501116"/>
            <a:ext cx="643749" cy="36708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正方形/長方形 73">
            <a:extLst>
              <a:ext uri="{FF2B5EF4-FFF2-40B4-BE49-F238E27FC236}">
                <a16:creationId xmlns:a16="http://schemas.microsoft.com/office/drawing/2014/main" id="{BF0A68EA-0FD6-514E-9DC0-CBEE9D3B0452}"/>
              </a:ext>
            </a:extLst>
          </p:cNvPr>
          <p:cNvSpPr/>
          <p:nvPr/>
        </p:nvSpPr>
        <p:spPr>
          <a:xfrm>
            <a:off x="7419227" y="4916731"/>
            <a:ext cx="337896" cy="27278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7422771" y="5175456"/>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正方形/長方形 75">
            <a:extLst>
              <a:ext uri="{FF2B5EF4-FFF2-40B4-BE49-F238E27FC236}">
                <a16:creationId xmlns:a16="http://schemas.microsoft.com/office/drawing/2014/main" id="{53AAC5E5-6B16-A145-B809-4B5D2265FFC4}"/>
              </a:ext>
            </a:extLst>
          </p:cNvPr>
          <p:cNvSpPr/>
          <p:nvPr/>
        </p:nvSpPr>
        <p:spPr>
          <a:xfrm>
            <a:off x="8528557" y="431776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6979794" y="4649972"/>
            <a:ext cx="590587" cy="23594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2" name="フリーフォーム 81">
            <a:extLst>
              <a:ext uri="{FF2B5EF4-FFF2-40B4-BE49-F238E27FC236}">
                <a16:creationId xmlns:a16="http://schemas.microsoft.com/office/drawing/2014/main" id="{A19FB481-5CAD-E646-BA07-490158C670F1}"/>
              </a:ext>
            </a:extLst>
          </p:cNvPr>
          <p:cNvSpPr/>
          <p:nvPr/>
        </p:nvSpPr>
        <p:spPr>
          <a:xfrm>
            <a:off x="5862084" y="4898065"/>
            <a:ext cx="1715386" cy="745674"/>
          </a:xfrm>
          <a:custGeom>
            <a:avLst/>
            <a:gdLst>
              <a:gd name="connsiteX0" fmla="*/ 1715386 w 1715386"/>
              <a:gd name="connsiteY0" fmla="*/ 148856 h 745674"/>
              <a:gd name="connsiteX1" fmla="*/ 567069 w 1715386"/>
              <a:gd name="connsiteY1" fmla="*/ 744279 h 745674"/>
              <a:gd name="connsiteX2" fmla="*/ 0 w 1715386"/>
              <a:gd name="connsiteY2" fmla="*/ 0 h 745674"/>
            </a:gdLst>
            <a:ahLst/>
            <a:cxnLst>
              <a:cxn ang="0">
                <a:pos x="connsiteX0" y="connsiteY0"/>
              </a:cxn>
              <a:cxn ang="0">
                <a:pos x="connsiteX1" y="connsiteY1"/>
              </a:cxn>
              <a:cxn ang="0">
                <a:pos x="connsiteX2" y="connsiteY2"/>
              </a:cxn>
            </a:cxnLst>
            <a:rect l="l" t="t" r="r" b="b"/>
            <a:pathLst>
              <a:path w="1715386" h="745674">
                <a:moveTo>
                  <a:pt x="1715386" y="148856"/>
                </a:moveTo>
                <a:cubicBezTo>
                  <a:pt x="1284176" y="458972"/>
                  <a:pt x="852967" y="769088"/>
                  <a:pt x="567069" y="744279"/>
                </a:cubicBezTo>
                <a:cubicBezTo>
                  <a:pt x="281171" y="719470"/>
                  <a:pt x="140585" y="359735"/>
                  <a:pt x="0" y="0"/>
                </a:cubicBez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5198963" y="56873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6317918" y="5690858"/>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6317918" y="60665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7107382" y="5889071"/>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7101444" y="6298214"/>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1" name="正方形/長方形 90">
            <a:extLst>
              <a:ext uri="{FF2B5EF4-FFF2-40B4-BE49-F238E27FC236}">
                <a16:creationId xmlns:a16="http://schemas.microsoft.com/office/drawing/2014/main" id="{40F90F1D-BAF6-0C46-BB84-390D5158CF36}"/>
              </a:ext>
            </a:extLst>
          </p:cNvPr>
          <p:cNvSpPr/>
          <p:nvPr/>
        </p:nvSpPr>
        <p:spPr>
          <a:xfrm>
            <a:off x="7099069" y="6556939"/>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7099491" y="5704514"/>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7702062" y="5700648"/>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7444595" y="6282810"/>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7702062" y="6125888"/>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7702062" y="6555110"/>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99" name="正方形/長方形 98">
            <a:extLst>
              <a:ext uri="{FF2B5EF4-FFF2-40B4-BE49-F238E27FC236}">
                <a16:creationId xmlns:a16="http://schemas.microsoft.com/office/drawing/2014/main" id="{EB16AC99-9A82-8E46-A9BD-4E1BAE01F58C}"/>
              </a:ext>
            </a:extLst>
          </p:cNvPr>
          <p:cNvSpPr/>
          <p:nvPr/>
        </p:nvSpPr>
        <p:spPr>
          <a:xfrm>
            <a:off x="8526825" y="5702530"/>
            <a:ext cx="337896" cy="1113905"/>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6317166" y="4321098"/>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6321124" y="56907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7098959" y="570131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7698663" y="5696657"/>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7419592" y="43191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05286392"/>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19242</TotalTime>
  <Words>1640</Words>
  <Application>Microsoft Macintosh PowerPoint</Application>
  <PresentationFormat>画面に合わせる (4:3)</PresentationFormat>
  <Paragraphs>308</Paragraphs>
  <Slides>12</Slides>
  <Notes>11</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12</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利用する SNS データセット</vt:lpstr>
      <vt:lpstr>ミームのまとめサイト (キュレーションサービス)</vt:lpstr>
      <vt:lpstr>提案手法 1｜複数 SNS のミームを意味付け</vt:lpstr>
      <vt:lpstr>評価 1-1｜SNS 毎に投稿されるミームの割合</vt:lpstr>
      <vt:lpstr>評価 1-2｜ミームの投稿数の推移</vt:lpstr>
      <vt:lpstr>提案手法 2｜複数 SNS 間のミームの伝搬を検知</vt:lpstr>
      <vt:lpstr>評価 2-1｜拡散された人種差別的ミームの割合</vt:lpstr>
      <vt:lpstr>評価 2-2｜人種差別的ミームが拡散される確率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456</cp:revision>
  <cp:lastPrinted>2019-07-20T07:22:14Z</cp:lastPrinted>
  <dcterms:created xsi:type="dcterms:W3CDTF">2017-02-09T05:17:45Z</dcterms:created>
  <dcterms:modified xsi:type="dcterms:W3CDTF">2019-07-20T07:23:09Z</dcterms:modified>
</cp:coreProperties>
</file>